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65" r:id="rId3"/>
    <p:sldId id="256" r:id="rId4"/>
    <p:sldId id="264" r:id="rId5"/>
    <p:sldId id="257" r:id="rId6"/>
    <p:sldId id="259" r:id="rId7"/>
    <p:sldId id="258"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11/30/2021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11/30/2021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228329-8A6F-DE4D-8A0E-4EB7B923ECA2}"/>
              </a:ext>
            </a:extLst>
          </p:cNvPr>
          <p:cNvSpPr>
            <a:spLocks noGrp="1"/>
          </p:cNvSpPr>
          <p:nvPr>
            <p:ph type="title"/>
          </p:nvPr>
        </p:nvSpPr>
        <p:spPr>
          <a:xfrm>
            <a:off x="837804" y="123765"/>
            <a:ext cx="9905998" cy="1905000"/>
          </a:xfrm>
        </p:spPr>
        <p:txBody>
          <a:bodyPr>
            <a:normAutofit/>
          </a:bodyPr>
          <a:lstStyle/>
          <a:p>
            <a:r>
              <a:rPr lang="en-IN" sz="6000">
                <a:solidFill>
                  <a:srgbClr val="FF0000"/>
                </a:solidFill>
              </a:rPr>
              <a:t>         </a:t>
            </a:r>
            <a:r>
              <a:rPr lang="en-IN" sz="6000" b="1" u="sng">
                <a:solidFill>
                  <a:srgbClr val="FF0000"/>
                </a:solidFill>
              </a:rPr>
              <a:t>Liquid Drop Model</a:t>
            </a:r>
            <a:endParaRPr lang="en-US" sz="6000">
              <a:solidFill>
                <a:srgbClr val="FF0000"/>
              </a:solidFill>
            </a:endParaRPr>
          </a:p>
        </p:txBody>
      </p:sp>
      <p:sp>
        <p:nvSpPr>
          <p:cNvPr id="4" name="TextBox 3">
            <a:extLst>
              <a:ext uri="{FF2B5EF4-FFF2-40B4-BE49-F238E27FC236}">
                <a16:creationId xmlns:a16="http://schemas.microsoft.com/office/drawing/2014/main" xmlns="" id="{453B7EF1-F688-974B-A96F-8CF357670C8D}"/>
              </a:ext>
            </a:extLst>
          </p:cNvPr>
          <p:cNvSpPr txBox="1"/>
          <p:nvPr/>
        </p:nvSpPr>
        <p:spPr>
          <a:xfrm>
            <a:off x="1166778" y="2000240"/>
            <a:ext cx="10501313" cy="3970318"/>
          </a:xfrm>
          <a:prstGeom prst="rect">
            <a:avLst/>
          </a:prstGeom>
          <a:noFill/>
        </p:spPr>
        <p:txBody>
          <a:bodyPr wrap="square" rtlCol="0">
            <a:spAutoFit/>
          </a:bodyPr>
          <a:lstStyle/>
          <a:p>
            <a:pPr algn="l"/>
            <a:r>
              <a:rPr lang="en-IN" sz="3600" b="1" dirty="0">
                <a:solidFill>
                  <a:srgbClr val="FFFF00"/>
                </a:solidFill>
              </a:rPr>
              <a:t>             NAME – HULSI</a:t>
            </a:r>
          </a:p>
          <a:p>
            <a:pPr algn="l"/>
            <a:endParaRPr lang="en-IN" sz="3600" b="1" dirty="0">
              <a:solidFill>
                <a:srgbClr val="FFFF00"/>
              </a:solidFill>
            </a:endParaRPr>
          </a:p>
          <a:p>
            <a:pPr algn="l"/>
            <a:r>
              <a:rPr lang="en-IN" sz="3600" b="1" dirty="0">
                <a:solidFill>
                  <a:srgbClr val="FFFF00"/>
                </a:solidFill>
              </a:rPr>
              <a:t>           CLASS – BSC FINAL YEAR (MATHS</a:t>
            </a:r>
            <a:r>
              <a:rPr lang="en-IN" sz="3600" b="1" dirty="0" smtClean="0">
                <a:solidFill>
                  <a:srgbClr val="FFFF00"/>
                </a:solidFill>
              </a:rPr>
              <a:t>)</a:t>
            </a:r>
          </a:p>
          <a:p>
            <a:pPr algn="l"/>
            <a:r>
              <a:rPr lang="en-IN" sz="3600" b="1" dirty="0" smtClean="0">
                <a:solidFill>
                  <a:srgbClr val="FFFF00"/>
                </a:solidFill>
              </a:rPr>
              <a:t>	</a:t>
            </a:r>
            <a:r>
              <a:rPr lang="en-IN" sz="3600" b="1" dirty="0" smtClean="0">
                <a:solidFill>
                  <a:srgbClr val="FFFF00"/>
                </a:solidFill>
              </a:rPr>
              <a:t>			</a:t>
            </a:r>
          </a:p>
          <a:p>
            <a:pPr algn="l"/>
            <a:r>
              <a:rPr lang="en-IN" sz="3600" b="1" dirty="0" smtClean="0">
                <a:solidFill>
                  <a:srgbClr val="FFFF00"/>
                </a:solidFill>
              </a:rPr>
              <a:t>	</a:t>
            </a:r>
            <a:r>
              <a:rPr lang="en-IN" sz="3600" b="1" dirty="0" smtClean="0">
                <a:solidFill>
                  <a:srgbClr val="FFFF00"/>
                </a:solidFill>
              </a:rPr>
              <a:t>			DATE- 05.02.2021</a:t>
            </a:r>
            <a:endParaRPr lang="en-IN" sz="3600" b="1" dirty="0">
              <a:solidFill>
                <a:srgbClr val="FFFF00"/>
              </a:solidFill>
            </a:endParaRPr>
          </a:p>
          <a:p>
            <a:pPr algn="l"/>
            <a:endParaRPr lang="en-IN" sz="3600" b="1" dirty="0">
              <a:solidFill>
                <a:srgbClr val="FFFF00"/>
              </a:solidFill>
            </a:endParaRPr>
          </a:p>
          <a:p>
            <a:pPr algn="l"/>
            <a:r>
              <a:rPr lang="en-IN" sz="3600" b="1" dirty="0">
                <a:solidFill>
                  <a:srgbClr val="FFFF00"/>
                </a:solidFill>
              </a:rPr>
              <a:t>           GOVT. NAVEEN COLLEGE GURUR</a:t>
            </a:r>
            <a:endParaRPr lang="en-US" sz="3600" b="1" dirty="0">
              <a:solidFill>
                <a:srgbClr val="FFFF00"/>
              </a:solidFill>
            </a:endParaRPr>
          </a:p>
        </p:txBody>
      </p:sp>
    </p:spTree>
    <p:extLst>
      <p:ext uri="{BB962C8B-B14F-4D97-AF65-F5344CB8AC3E}">
        <p14:creationId xmlns:p14="http://schemas.microsoft.com/office/powerpoint/2010/main" xmlns="" val="39232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9364F8-0FC0-A44C-991C-82DB6A747334}"/>
              </a:ext>
            </a:extLst>
          </p:cNvPr>
          <p:cNvSpPr txBox="1"/>
          <p:nvPr/>
        </p:nvSpPr>
        <p:spPr>
          <a:xfrm>
            <a:off x="500062" y="282178"/>
            <a:ext cx="10358438" cy="646331"/>
          </a:xfrm>
          <a:prstGeom prst="rect">
            <a:avLst/>
          </a:prstGeom>
          <a:noFill/>
        </p:spPr>
        <p:txBody>
          <a:bodyPr wrap="square" rtlCol="0">
            <a:spAutoFit/>
          </a:bodyPr>
          <a:lstStyle/>
          <a:p>
            <a:pPr marL="285750" indent="-285750" algn="l">
              <a:buFont typeface="Arial" panose="020B0604020202020204" pitchFamily="34" charset="0"/>
              <a:buChar char="•"/>
            </a:pPr>
            <a:r>
              <a:rPr lang="en-IN" sz="3600" b="1" u="sng">
                <a:solidFill>
                  <a:srgbClr val="FF0000"/>
                </a:solidFill>
              </a:rPr>
              <a:t>Advantages of Liquid Drop Model :-</a:t>
            </a:r>
            <a:endParaRPr lang="en-US" sz="3600" b="1" u="sng">
              <a:solidFill>
                <a:srgbClr val="FF0000"/>
              </a:solidFill>
            </a:endParaRPr>
          </a:p>
        </p:txBody>
      </p:sp>
      <p:sp>
        <p:nvSpPr>
          <p:cNvPr id="5" name="TextBox 4">
            <a:extLst>
              <a:ext uri="{FF2B5EF4-FFF2-40B4-BE49-F238E27FC236}">
                <a16:creationId xmlns:a16="http://schemas.microsoft.com/office/drawing/2014/main" xmlns="" id="{00C947FF-2868-A44D-849C-74F30056F1BE}"/>
              </a:ext>
            </a:extLst>
          </p:cNvPr>
          <p:cNvSpPr txBox="1"/>
          <p:nvPr/>
        </p:nvSpPr>
        <p:spPr>
          <a:xfrm rot="10800000" flipV="1">
            <a:off x="934640" y="1613118"/>
            <a:ext cx="10894219" cy="1815882"/>
          </a:xfrm>
          <a:prstGeom prst="rect">
            <a:avLst/>
          </a:prstGeom>
          <a:noFill/>
        </p:spPr>
        <p:txBody>
          <a:bodyPr wrap="square" rtlCol="0">
            <a:spAutoFit/>
          </a:bodyPr>
          <a:lstStyle/>
          <a:p>
            <a:pPr marL="514350" indent="-514350" algn="l">
              <a:buFont typeface="+mj-lt"/>
              <a:buAutoNum type="arabicPeriod"/>
            </a:pPr>
            <a:r>
              <a:rPr lang="en-IN" sz="2800"/>
              <a:t>नाभिकीय विखंडन की व्याख्या सफतापूर्वक की जा सकती हैं।</a:t>
            </a:r>
          </a:p>
          <a:p>
            <a:pPr marL="514350" indent="-514350" algn="l">
              <a:buFont typeface="+mj-lt"/>
              <a:buAutoNum type="arabicPeriod"/>
            </a:pPr>
            <a:r>
              <a:rPr lang="en-IN" sz="2800"/>
              <a:t> अर्द्ध मुलानुपती सम्बन्ध द्वारा नाभिकीय अभिक्रियाओं में प्राप्त फल , प्रयोगात्मक फलों से मेल। खाता हैं।</a:t>
            </a:r>
          </a:p>
          <a:p>
            <a:pPr marL="514350" indent="-514350" algn="l">
              <a:buFont typeface="+mj-lt"/>
              <a:buAutoNum type="arabicPeriod"/>
            </a:pPr>
            <a:r>
              <a:rPr lang="en-IN" sz="2800"/>
              <a:t>यह मॉडल नाभिकीय चर्तुध्रुवी आघुर्ण की भी सफल व्याख्या की जा सकती हैं।</a:t>
            </a:r>
            <a:endParaRPr lang="en-US" sz="2800"/>
          </a:p>
        </p:txBody>
      </p:sp>
    </p:spTree>
    <p:extLst>
      <p:ext uri="{BB962C8B-B14F-4D97-AF65-F5344CB8AC3E}">
        <p14:creationId xmlns:p14="http://schemas.microsoft.com/office/powerpoint/2010/main" xmlns="" val="205101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C858ED4-3A89-3C41-8500-FE0D3506980B}"/>
              </a:ext>
            </a:extLst>
          </p:cNvPr>
          <p:cNvSpPr txBox="1"/>
          <p:nvPr/>
        </p:nvSpPr>
        <p:spPr>
          <a:xfrm rot="10800000" flipV="1">
            <a:off x="214312" y="230475"/>
            <a:ext cx="11072812" cy="646331"/>
          </a:xfrm>
          <a:prstGeom prst="rect">
            <a:avLst/>
          </a:prstGeom>
          <a:noFill/>
        </p:spPr>
        <p:txBody>
          <a:bodyPr wrap="square" rtlCol="0">
            <a:spAutoFit/>
          </a:bodyPr>
          <a:lstStyle/>
          <a:p>
            <a:pPr algn="l"/>
            <a:r>
              <a:rPr lang="en-IN" sz="3600" b="1" u="sng">
                <a:solidFill>
                  <a:srgbClr val="FFFF00"/>
                </a:solidFill>
              </a:rPr>
              <a:t>Disadvantages of Liquid Drop Model :-</a:t>
            </a:r>
            <a:endParaRPr lang="en-US" sz="3600" b="1" u="sng">
              <a:solidFill>
                <a:srgbClr val="FFFF00"/>
              </a:solidFill>
            </a:endParaRPr>
          </a:p>
        </p:txBody>
      </p:sp>
      <p:sp>
        <p:nvSpPr>
          <p:cNvPr id="5" name="TextBox 4">
            <a:extLst>
              <a:ext uri="{FF2B5EF4-FFF2-40B4-BE49-F238E27FC236}">
                <a16:creationId xmlns:a16="http://schemas.microsoft.com/office/drawing/2014/main" xmlns="" id="{7DE712CD-57D7-6047-8048-E4B4476BB61A}"/>
              </a:ext>
            </a:extLst>
          </p:cNvPr>
          <p:cNvSpPr txBox="1"/>
          <p:nvPr/>
        </p:nvSpPr>
        <p:spPr>
          <a:xfrm>
            <a:off x="1035844" y="2514600"/>
            <a:ext cx="5977532" cy="2182416"/>
          </a:xfrm>
          <a:prstGeom prst="rect">
            <a:avLst/>
          </a:prstGeom>
          <a:noFill/>
        </p:spPr>
        <p:txBody>
          <a:bodyPr wrap="square" rtlCol="0">
            <a:spAutoFit/>
          </a:bodyPr>
          <a:lstStyle/>
          <a:p>
            <a:pPr algn="l"/>
            <a:endParaRPr lang="en-US"/>
          </a:p>
        </p:txBody>
      </p:sp>
      <p:sp>
        <p:nvSpPr>
          <p:cNvPr id="6" name="TextBox 5">
            <a:extLst>
              <a:ext uri="{FF2B5EF4-FFF2-40B4-BE49-F238E27FC236}">
                <a16:creationId xmlns:a16="http://schemas.microsoft.com/office/drawing/2014/main" xmlns="" id="{17967E1E-3AFA-6847-A900-1515B3B7F9A3}"/>
              </a:ext>
            </a:extLst>
          </p:cNvPr>
          <p:cNvSpPr txBox="1"/>
          <p:nvPr/>
        </p:nvSpPr>
        <p:spPr>
          <a:xfrm>
            <a:off x="589359" y="1377852"/>
            <a:ext cx="10144125" cy="954107"/>
          </a:xfrm>
          <a:prstGeom prst="rect">
            <a:avLst/>
          </a:prstGeom>
          <a:noFill/>
        </p:spPr>
        <p:txBody>
          <a:bodyPr wrap="square" rtlCol="0">
            <a:spAutoFit/>
          </a:bodyPr>
          <a:lstStyle/>
          <a:p>
            <a:pPr marL="285750" indent="-285750" algn="l">
              <a:buFont typeface="Arial" panose="020B0604020202020204" pitchFamily="34" charset="0"/>
              <a:buChar char="•"/>
            </a:pPr>
            <a:r>
              <a:rPr lang="en-IN" sz="2800"/>
              <a:t>मैजिक संख्या की व्याख्या नहीं करता हैं।</a:t>
            </a:r>
          </a:p>
          <a:p>
            <a:pPr marL="285750" indent="-285750" algn="l">
              <a:buFont typeface="Arial" panose="020B0604020202020204" pitchFamily="34" charset="0"/>
              <a:buChar char="•"/>
            </a:pPr>
            <a:r>
              <a:rPr lang="en-IN" sz="2800"/>
              <a:t> हल्के नाभिकों के अधिकतम स्थायी होने का कारण नहीं समझाया जा सका ।</a:t>
            </a:r>
            <a:endParaRPr lang="en-US" sz="2800"/>
          </a:p>
        </p:txBody>
      </p:sp>
    </p:spTree>
    <p:extLst>
      <p:ext uri="{BB962C8B-B14F-4D97-AF65-F5344CB8AC3E}">
        <p14:creationId xmlns:p14="http://schemas.microsoft.com/office/powerpoint/2010/main" xmlns="" val="397728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50ABCE0-F0A4-3F46-BC0A-9DCA0710735E}"/>
              </a:ext>
            </a:extLst>
          </p:cNvPr>
          <p:cNvSpPr txBox="1"/>
          <p:nvPr/>
        </p:nvSpPr>
        <p:spPr>
          <a:xfrm rot="10800000" flipV="1">
            <a:off x="2893219" y="352456"/>
            <a:ext cx="9126140" cy="830997"/>
          </a:xfrm>
          <a:prstGeom prst="rect">
            <a:avLst/>
          </a:prstGeom>
          <a:noFill/>
          <a:ln>
            <a:solidFill>
              <a:schemeClr val="bg2"/>
            </a:solidFill>
          </a:ln>
        </p:spPr>
        <p:txBody>
          <a:bodyPr wrap="square" rtlCol="0">
            <a:spAutoFit/>
          </a:bodyPr>
          <a:lstStyle/>
          <a:p>
            <a:pPr algn="l"/>
            <a:r>
              <a:rPr lang="en-IN" sz="4800" b="1" u="sng">
                <a:solidFill>
                  <a:srgbClr val="FF0000"/>
                </a:solidFill>
              </a:rPr>
              <a:t>LIQUID DROP MODEL</a:t>
            </a:r>
            <a:endParaRPr lang="en-US" sz="4800" b="1" u="sng">
              <a:solidFill>
                <a:srgbClr val="FF0000"/>
              </a:solidFill>
            </a:endParaRPr>
          </a:p>
        </p:txBody>
      </p:sp>
      <p:sp>
        <p:nvSpPr>
          <p:cNvPr id="5" name="TextBox 4">
            <a:extLst>
              <a:ext uri="{FF2B5EF4-FFF2-40B4-BE49-F238E27FC236}">
                <a16:creationId xmlns:a16="http://schemas.microsoft.com/office/drawing/2014/main" xmlns="" id="{BA62B981-A79D-B047-9D62-948291CA510A}"/>
              </a:ext>
            </a:extLst>
          </p:cNvPr>
          <p:cNvSpPr txBox="1"/>
          <p:nvPr/>
        </p:nvSpPr>
        <p:spPr>
          <a:xfrm>
            <a:off x="660797" y="1683601"/>
            <a:ext cx="10054828" cy="646331"/>
          </a:xfrm>
          <a:prstGeom prst="rect">
            <a:avLst/>
          </a:prstGeom>
          <a:noFill/>
        </p:spPr>
        <p:txBody>
          <a:bodyPr wrap="square" rtlCol="0">
            <a:spAutoFit/>
          </a:bodyPr>
          <a:lstStyle/>
          <a:p>
            <a:pPr algn="l"/>
            <a:r>
              <a:rPr lang="en-IN" sz="3600" b="1" u="sng"/>
              <a:t>Outline:-</a:t>
            </a:r>
            <a:endParaRPr lang="en-US" sz="3600" b="1" u="sng"/>
          </a:p>
        </p:txBody>
      </p:sp>
      <p:sp>
        <p:nvSpPr>
          <p:cNvPr id="6" name="TextBox 5">
            <a:extLst>
              <a:ext uri="{FF2B5EF4-FFF2-40B4-BE49-F238E27FC236}">
                <a16:creationId xmlns:a16="http://schemas.microsoft.com/office/drawing/2014/main" xmlns="" id="{7F690050-1E64-4C40-9A11-DCF072390F50}"/>
              </a:ext>
            </a:extLst>
          </p:cNvPr>
          <p:cNvSpPr txBox="1"/>
          <p:nvPr/>
        </p:nvSpPr>
        <p:spPr>
          <a:xfrm>
            <a:off x="946547" y="2514600"/>
            <a:ext cx="10054828" cy="3108543"/>
          </a:xfrm>
          <a:prstGeom prst="rect">
            <a:avLst/>
          </a:prstGeom>
          <a:noFill/>
        </p:spPr>
        <p:txBody>
          <a:bodyPr wrap="square" rtlCol="0">
            <a:spAutoFit/>
          </a:bodyPr>
          <a:lstStyle/>
          <a:p>
            <a:pPr marL="457200" indent="-457200" algn="l">
              <a:buFont typeface="Arial" panose="020B0604020202020204" pitchFamily="34" charset="0"/>
              <a:buChar char="•"/>
            </a:pPr>
            <a:r>
              <a:rPr lang="en-IN" sz="2800" b="1">
                <a:solidFill>
                  <a:srgbClr val="FFFF00"/>
                </a:solidFill>
              </a:rPr>
              <a:t>Introduction</a:t>
            </a:r>
          </a:p>
          <a:p>
            <a:pPr marL="457200" indent="-457200" algn="l">
              <a:buFont typeface="Arial" panose="020B0604020202020204" pitchFamily="34" charset="0"/>
              <a:buChar char="•"/>
            </a:pPr>
            <a:r>
              <a:rPr lang="en-IN" sz="2800" b="1">
                <a:solidFill>
                  <a:srgbClr val="FFFF00"/>
                </a:solidFill>
              </a:rPr>
              <a:t>Liquid Drop Model</a:t>
            </a:r>
          </a:p>
          <a:p>
            <a:pPr marL="457200" indent="-457200" algn="l">
              <a:buFont typeface="Arial" panose="020B0604020202020204" pitchFamily="34" charset="0"/>
              <a:buChar char="•"/>
            </a:pPr>
            <a:r>
              <a:rPr lang="en-IN" sz="2800" b="1">
                <a:solidFill>
                  <a:srgbClr val="FFFF00"/>
                </a:solidFill>
              </a:rPr>
              <a:t>Similarities between liquid Drop Model &amp; Nuclear</a:t>
            </a:r>
          </a:p>
          <a:p>
            <a:pPr marL="457200" indent="-457200" algn="l">
              <a:buFont typeface="Arial" panose="020B0604020202020204" pitchFamily="34" charset="0"/>
              <a:buChar char="•"/>
            </a:pPr>
            <a:r>
              <a:rPr lang="en-IN" sz="2800" b="1">
                <a:solidFill>
                  <a:srgbClr val="FFFF00"/>
                </a:solidFill>
              </a:rPr>
              <a:t>Nuclear Fission</a:t>
            </a:r>
          </a:p>
          <a:p>
            <a:pPr marL="457200" indent="-457200" algn="l">
              <a:buFont typeface="Arial" panose="020B0604020202020204" pitchFamily="34" charset="0"/>
              <a:buChar char="•"/>
            </a:pPr>
            <a:r>
              <a:rPr lang="en-IN" sz="2800" b="1">
                <a:solidFill>
                  <a:srgbClr val="FFFF00"/>
                </a:solidFill>
              </a:rPr>
              <a:t>Explanation of Nuclear Fission by liquid Drop Model</a:t>
            </a:r>
          </a:p>
          <a:p>
            <a:pPr marL="457200" indent="-457200" algn="l">
              <a:buFont typeface="Arial" panose="020B0604020202020204" pitchFamily="34" charset="0"/>
              <a:buChar char="•"/>
            </a:pPr>
            <a:r>
              <a:rPr lang="en-IN" sz="2800" b="1">
                <a:solidFill>
                  <a:srgbClr val="FFFF00"/>
                </a:solidFill>
              </a:rPr>
              <a:t>Advantages</a:t>
            </a:r>
          </a:p>
          <a:p>
            <a:pPr marL="457200" indent="-457200" algn="l">
              <a:buFont typeface="Arial" panose="020B0604020202020204" pitchFamily="34" charset="0"/>
              <a:buChar char="•"/>
            </a:pPr>
            <a:r>
              <a:rPr lang="en-IN" sz="2800" b="1">
                <a:solidFill>
                  <a:srgbClr val="FFFF00"/>
                </a:solidFill>
              </a:rPr>
              <a:t>Disadvantages</a:t>
            </a:r>
            <a:endParaRPr lang="en-US" sz="2800" b="1">
              <a:solidFill>
                <a:srgbClr val="FFFF00"/>
              </a:solidFill>
            </a:endParaRPr>
          </a:p>
        </p:txBody>
      </p:sp>
    </p:spTree>
    <p:extLst>
      <p:ext uri="{BB962C8B-B14F-4D97-AF65-F5344CB8AC3E}">
        <p14:creationId xmlns:p14="http://schemas.microsoft.com/office/powerpoint/2010/main" xmlns="" val="115624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D0BDFA8-7AB7-A444-A0E4-C9A9F385A923}"/>
              </a:ext>
            </a:extLst>
          </p:cNvPr>
          <p:cNvSpPr txBox="1"/>
          <p:nvPr/>
        </p:nvSpPr>
        <p:spPr>
          <a:xfrm>
            <a:off x="5184576" y="2523529"/>
            <a:ext cx="1828800" cy="1828800"/>
          </a:xfrm>
          <a:prstGeom prst="rect">
            <a:avLst/>
          </a:prstGeom>
          <a:noFill/>
        </p:spPr>
        <p:txBody>
          <a:bodyPr wrap="square" rtlCol="0">
            <a:spAutoFit/>
          </a:bodyPr>
          <a:lstStyle/>
          <a:p>
            <a:pPr algn="l"/>
            <a:endParaRPr lang="en-US"/>
          </a:p>
        </p:txBody>
      </p:sp>
      <p:sp>
        <p:nvSpPr>
          <p:cNvPr id="4" name="TextBox 3">
            <a:extLst>
              <a:ext uri="{FF2B5EF4-FFF2-40B4-BE49-F238E27FC236}">
                <a16:creationId xmlns:a16="http://schemas.microsoft.com/office/drawing/2014/main" xmlns="" id="{0B2093DA-704A-DD49-A54A-86086E7C625D}"/>
              </a:ext>
            </a:extLst>
          </p:cNvPr>
          <p:cNvSpPr txBox="1"/>
          <p:nvPr/>
        </p:nvSpPr>
        <p:spPr>
          <a:xfrm>
            <a:off x="7671493" y="1609129"/>
            <a:ext cx="7179766" cy="1828800"/>
          </a:xfrm>
          <a:prstGeom prst="rect">
            <a:avLst/>
          </a:prstGeom>
          <a:noFill/>
        </p:spPr>
        <p:txBody>
          <a:bodyPr wrap="square" rtlCol="0">
            <a:spAutoFit/>
          </a:bodyPr>
          <a:lstStyle/>
          <a:p>
            <a:pPr algn="l"/>
            <a:endParaRPr lang="en-US"/>
          </a:p>
        </p:txBody>
      </p:sp>
      <p:sp>
        <p:nvSpPr>
          <p:cNvPr id="5" name="TextBox 4">
            <a:extLst>
              <a:ext uri="{FF2B5EF4-FFF2-40B4-BE49-F238E27FC236}">
                <a16:creationId xmlns:a16="http://schemas.microsoft.com/office/drawing/2014/main" xmlns="" id="{053D84E6-B849-1348-88B8-D5F2D2ABA735}"/>
              </a:ext>
            </a:extLst>
          </p:cNvPr>
          <p:cNvSpPr txBox="1"/>
          <p:nvPr/>
        </p:nvSpPr>
        <p:spPr>
          <a:xfrm>
            <a:off x="375046" y="480685"/>
            <a:ext cx="11680031" cy="2308324"/>
          </a:xfrm>
          <a:prstGeom prst="rect">
            <a:avLst/>
          </a:prstGeom>
          <a:noFill/>
        </p:spPr>
        <p:txBody>
          <a:bodyPr wrap="square" rtlCol="0">
            <a:spAutoFit/>
          </a:bodyPr>
          <a:lstStyle/>
          <a:p>
            <a:pPr algn="l"/>
            <a:r>
              <a:rPr lang="en-IN" sz="3600" b="1" u="sng">
                <a:solidFill>
                  <a:srgbClr val="FFFF00"/>
                </a:solidFill>
              </a:rPr>
              <a:t>Introduction:-</a:t>
            </a:r>
          </a:p>
          <a:p>
            <a:pPr algn="l"/>
            <a:r>
              <a:rPr lang="en-IN" sz="3600">
                <a:solidFill>
                  <a:srgbClr val="FFFF00"/>
                </a:solidFill>
              </a:rPr>
              <a:t>                          </a:t>
            </a:r>
            <a:r>
              <a:rPr lang="en-IN" sz="3600"/>
              <a:t>नील बोर ने सन् 1937 में द्रव बूंद मॉडल को प्रतिपादित किया था।नाभिक के द्रव –बूंद मॉडल  के आधार पर उन्होंने नाभिकीय विखंडन का एक सिंध्दात प्रस्तुत किया ।</a:t>
            </a:r>
          </a:p>
        </p:txBody>
      </p:sp>
      <p:pic>
        <p:nvPicPr>
          <p:cNvPr id="6" name="Picture 6">
            <a:extLst>
              <a:ext uri="{FF2B5EF4-FFF2-40B4-BE49-F238E27FC236}">
                <a16:creationId xmlns:a16="http://schemas.microsoft.com/office/drawing/2014/main" xmlns="" id="{871B750A-AA7B-F743-B324-9253CF7F2BC2}"/>
              </a:ext>
            </a:extLst>
          </p:cNvPr>
          <p:cNvPicPr>
            <a:picLocks noChangeAspect="1"/>
          </p:cNvPicPr>
          <p:nvPr/>
        </p:nvPicPr>
        <p:blipFill>
          <a:blip r:embed="rId2"/>
          <a:stretch>
            <a:fillRect/>
          </a:stretch>
        </p:blipFill>
        <p:spPr>
          <a:xfrm>
            <a:off x="7815964" y="2093117"/>
            <a:ext cx="3913180" cy="4688087"/>
          </a:xfrm>
          <a:prstGeom prst="rect">
            <a:avLst/>
          </a:prstGeom>
        </p:spPr>
      </p:pic>
      <p:sp>
        <p:nvSpPr>
          <p:cNvPr id="7" name="TextBox 6">
            <a:extLst>
              <a:ext uri="{FF2B5EF4-FFF2-40B4-BE49-F238E27FC236}">
                <a16:creationId xmlns:a16="http://schemas.microsoft.com/office/drawing/2014/main" xmlns="" id="{D9588600-03EC-BB4B-A9A5-D35F82C4AB3B}"/>
              </a:ext>
            </a:extLst>
          </p:cNvPr>
          <p:cNvSpPr txBox="1"/>
          <p:nvPr/>
        </p:nvSpPr>
        <p:spPr>
          <a:xfrm>
            <a:off x="375046" y="3740646"/>
            <a:ext cx="6579394" cy="2677656"/>
          </a:xfrm>
          <a:prstGeom prst="rect">
            <a:avLst/>
          </a:prstGeom>
          <a:solidFill>
            <a:srgbClr val="FFFF00"/>
          </a:solidFill>
        </p:spPr>
        <p:txBody>
          <a:bodyPr wrap="square" rtlCol="0">
            <a:spAutoFit/>
          </a:bodyPr>
          <a:lstStyle/>
          <a:p>
            <a:pPr algn="l"/>
            <a:endParaRPr lang="en-IN" sz="2800">
              <a:solidFill>
                <a:schemeClr val="bg1"/>
              </a:solidFill>
            </a:endParaRPr>
          </a:p>
          <a:p>
            <a:pPr algn="l"/>
            <a:r>
              <a:rPr lang="en-IN" sz="2800">
                <a:solidFill>
                  <a:schemeClr val="bg1"/>
                </a:solidFill>
              </a:rPr>
              <a:t>Name – नील्स हेनरी डेविड बोर</a:t>
            </a:r>
          </a:p>
          <a:p>
            <a:pPr algn="l"/>
            <a:r>
              <a:rPr lang="en-IN" sz="2800">
                <a:solidFill>
                  <a:schemeClr val="bg1"/>
                </a:solidFill>
              </a:rPr>
              <a:t>Date of birth – 7 October  1885 </a:t>
            </a:r>
          </a:p>
          <a:p>
            <a:pPr algn="l"/>
            <a:r>
              <a:rPr lang="en-IN" sz="2800">
                <a:solidFill>
                  <a:schemeClr val="bg1"/>
                </a:solidFill>
              </a:rPr>
              <a:t>Death -  18 November 1962</a:t>
            </a:r>
          </a:p>
          <a:p>
            <a:pPr algn="l"/>
            <a:r>
              <a:rPr lang="en-IN" sz="2800">
                <a:solidFill>
                  <a:schemeClr val="bg1"/>
                </a:solidFill>
              </a:rPr>
              <a:t>Prize – 1922 Novel Prize win of Physics</a:t>
            </a:r>
          </a:p>
          <a:p>
            <a:pPr algn="l"/>
            <a:endParaRPr lang="en-US" sz="2800">
              <a:solidFill>
                <a:schemeClr val="bg1"/>
              </a:solidFill>
            </a:endParaRPr>
          </a:p>
        </p:txBody>
      </p:sp>
    </p:spTree>
    <p:extLst>
      <p:ext uri="{BB962C8B-B14F-4D97-AF65-F5344CB8AC3E}">
        <p14:creationId xmlns:p14="http://schemas.microsoft.com/office/powerpoint/2010/main" xmlns="" val="125722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DE44471-9783-C348-8F44-B96E6519703B}"/>
              </a:ext>
            </a:extLst>
          </p:cNvPr>
          <p:cNvPicPr>
            <a:picLocks noChangeAspect="1"/>
          </p:cNvPicPr>
          <p:nvPr/>
        </p:nvPicPr>
        <p:blipFill>
          <a:blip r:embed="rId2"/>
          <a:stretch>
            <a:fillRect/>
          </a:stretch>
        </p:blipFill>
        <p:spPr>
          <a:xfrm>
            <a:off x="6780607" y="255984"/>
            <a:ext cx="4714875" cy="2923646"/>
          </a:xfrm>
          <a:prstGeom prst="rect">
            <a:avLst/>
          </a:prstGeom>
        </p:spPr>
      </p:pic>
      <p:pic>
        <p:nvPicPr>
          <p:cNvPr id="5" name="Picture 5">
            <a:extLst>
              <a:ext uri="{FF2B5EF4-FFF2-40B4-BE49-F238E27FC236}">
                <a16:creationId xmlns:a16="http://schemas.microsoft.com/office/drawing/2014/main" xmlns="" id="{A0A7974B-1438-BD4A-9C45-60B09BE17E02}"/>
              </a:ext>
            </a:extLst>
          </p:cNvPr>
          <p:cNvPicPr>
            <a:picLocks noChangeAspect="1"/>
          </p:cNvPicPr>
          <p:nvPr/>
        </p:nvPicPr>
        <p:blipFill>
          <a:blip r:embed="rId3"/>
          <a:stretch>
            <a:fillRect/>
          </a:stretch>
        </p:blipFill>
        <p:spPr>
          <a:xfrm>
            <a:off x="6542483" y="3268266"/>
            <a:ext cx="5191125" cy="3333750"/>
          </a:xfrm>
          <a:prstGeom prst="rect">
            <a:avLst/>
          </a:prstGeom>
        </p:spPr>
      </p:pic>
      <p:pic>
        <p:nvPicPr>
          <p:cNvPr id="6" name="Picture 6">
            <a:extLst>
              <a:ext uri="{FF2B5EF4-FFF2-40B4-BE49-F238E27FC236}">
                <a16:creationId xmlns:a16="http://schemas.microsoft.com/office/drawing/2014/main" xmlns="" id="{33539CFB-A3B6-D246-BB2D-8DE7A0FD264A}"/>
              </a:ext>
            </a:extLst>
          </p:cNvPr>
          <p:cNvPicPr>
            <a:picLocks noChangeAspect="1"/>
          </p:cNvPicPr>
          <p:nvPr/>
        </p:nvPicPr>
        <p:blipFill>
          <a:blip r:embed="rId4"/>
          <a:stretch>
            <a:fillRect/>
          </a:stretch>
        </p:blipFill>
        <p:spPr>
          <a:xfrm>
            <a:off x="416721" y="1996082"/>
            <a:ext cx="5679279" cy="4368404"/>
          </a:xfrm>
          <a:prstGeom prst="rect">
            <a:avLst/>
          </a:prstGeom>
        </p:spPr>
      </p:pic>
      <p:sp>
        <p:nvSpPr>
          <p:cNvPr id="7" name="TextBox 6">
            <a:extLst>
              <a:ext uri="{FF2B5EF4-FFF2-40B4-BE49-F238E27FC236}">
                <a16:creationId xmlns:a16="http://schemas.microsoft.com/office/drawing/2014/main" xmlns="" id="{028194C4-CCE1-5445-9B3D-5A740A02CEA5}"/>
              </a:ext>
            </a:extLst>
          </p:cNvPr>
          <p:cNvSpPr txBox="1"/>
          <p:nvPr/>
        </p:nvSpPr>
        <p:spPr>
          <a:xfrm>
            <a:off x="208957" y="170348"/>
            <a:ext cx="5679279" cy="646331"/>
          </a:xfrm>
          <a:prstGeom prst="rect">
            <a:avLst/>
          </a:prstGeom>
          <a:noFill/>
        </p:spPr>
        <p:txBody>
          <a:bodyPr wrap="square" rtlCol="0">
            <a:spAutoFit/>
          </a:bodyPr>
          <a:lstStyle/>
          <a:p>
            <a:pPr algn="l"/>
            <a:r>
              <a:rPr lang="en-IN" sz="3600" b="1" u="sng">
                <a:solidFill>
                  <a:srgbClr val="FF0000"/>
                </a:solidFill>
              </a:rPr>
              <a:t>Nuclear :-</a:t>
            </a:r>
            <a:endParaRPr lang="en-US" sz="3600" b="1" u="sng">
              <a:solidFill>
                <a:srgbClr val="FF0000"/>
              </a:solidFill>
            </a:endParaRPr>
          </a:p>
        </p:txBody>
      </p:sp>
    </p:spTree>
    <p:extLst>
      <p:ext uri="{BB962C8B-B14F-4D97-AF65-F5344CB8AC3E}">
        <p14:creationId xmlns:p14="http://schemas.microsoft.com/office/powerpoint/2010/main" xmlns="" val="274779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1704900-F365-3D4A-9944-297A2957F096}"/>
              </a:ext>
            </a:extLst>
          </p:cNvPr>
          <p:cNvPicPr>
            <a:picLocks noChangeAspect="1"/>
          </p:cNvPicPr>
          <p:nvPr/>
        </p:nvPicPr>
        <p:blipFill>
          <a:blip r:embed="rId2"/>
          <a:stretch>
            <a:fillRect/>
          </a:stretch>
        </p:blipFill>
        <p:spPr>
          <a:xfrm>
            <a:off x="6610524" y="2339578"/>
            <a:ext cx="5283820" cy="3929064"/>
          </a:xfrm>
          <a:prstGeom prst="rect">
            <a:avLst/>
          </a:prstGeom>
        </p:spPr>
      </p:pic>
      <p:sp>
        <p:nvSpPr>
          <p:cNvPr id="5" name="TextBox 4">
            <a:extLst>
              <a:ext uri="{FF2B5EF4-FFF2-40B4-BE49-F238E27FC236}">
                <a16:creationId xmlns:a16="http://schemas.microsoft.com/office/drawing/2014/main" xmlns="" id="{36B474EE-7CF4-5B42-A918-E65FAFFEE887}"/>
              </a:ext>
            </a:extLst>
          </p:cNvPr>
          <p:cNvSpPr txBox="1"/>
          <p:nvPr/>
        </p:nvSpPr>
        <p:spPr>
          <a:xfrm>
            <a:off x="375047" y="407194"/>
            <a:ext cx="6531173" cy="646331"/>
          </a:xfrm>
          <a:prstGeom prst="rect">
            <a:avLst/>
          </a:prstGeom>
          <a:noFill/>
        </p:spPr>
        <p:txBody>
          <a:bodyPr wrap="square" rtlCol="0">
            <a:spAutoFit/>
          </a:bodyPr>
          <a:lstStyle/>
          <a:p>
            <a:pPr algn="l"/>
            <a:r>
              <a:rPr lang="en-IN" sz="3600" b="1" u="sng">
                <a:solidFill>
                  <a:srgbClr val="FF0000"/>
                </a:solidFill>
              </a:rPr>
              <a:t>Liquid Drop Model:-</a:t>
            </a:r>
            <a:endParaRPr lang="en-US" sz="3600" b="1" u="sng">
              <a:solidFill>
                <a:srgbClr val="FF0000"/>
              </a:solidFill>
            </a:endParaRPr>
          </a:p>
        </p:txBody>
      </p:sp>
      <p:sp>
        <p:nvSpPr>
          <p:cNvPr id="6" name="TextBox 5">
            <a:extLst>
              <a:ext uri="{FF2B5EF4-FFF2-40B4-BE49-F238E27FC236}">
                <a16:creationId xmlns:a16="http://schemas.microsoft.com/office/drawing/2014/main" xmlns="" id="{050FDCB1-5209-D84D-9D5B-4E7E6645C973}"/>
              </a:ext>
            </a:extLst>
          </p:cNvPr>
          <p:cNvSpPr txBox="1"/>
          <p:nvPr/>
        </p:nvSpPr>
        <p:spPr>
          <a:xfrm>
            <a:off x="604242" y="730359"/>
            <a:ext cx="10983516" cy="3539430"/>
          </a:xfrm>
          <a:prstGeom prst="rect">
            <a:avLst/>
          </a:prstGeom>
          <a:noFill/>
        </p:spPr>
        <p:txBody>
          <a:bodyPr wrap="square" rtlCol="0">
            <a:spAutoFit/>
          </a:bodyPr>
          <a:lstStyle/>
          <a:p>
            <a:pPr algn="l"/>
            <a:r>
              <a:rPr lang="en-IN">
                <a:solidFill>
                  <a:srgbClr val="FFFF00"/>
                </a:solidFill>
              </a:rPr>
              <a:t>                                                                    </a:t>
            </a:r>
            <a:r>
              <a:rPr lang="en-IN" sz="2800">
                <a:solidFill>
                  <a:srgbClr val="FFFF00"/>
                </a:solidFill>
              </a:rPr>
              <a:t>इस मॉडल के अनुसार नाभिक को द्रव की बूंद के समान माना जाता हैं। नाभिक के अंदर प्रत्येक न्युक्लिआन ठीक उसी प्रकार गति करते हैं जैसे कि द्रव में एक अणु गति करता हैं। नाभिक में न्यूक्लिआन ठीक उसी प्रकार बंधे होते हैं जिस प्रकार कि द्रव में अणु अंतरआण्विक  बलों से </a:t>
            </a:r>
          </a:p>
          <a:p>
            <a:pPr algn="l"/>
            <a:r>
              <a:rPr lang="en-IN" sz="2800">
                <a:solidFill>
                  <a:srgbClr val="FFFF00"/>
                </a:solidFill>
              </a:rPr>
              <a:t>बंधे रहते हैं। अतः नाभिक को द्रव की एक छोटी </a:t>
            </a:r>
          </a:p>
          <a:p>
            <a:pPr algn="l"/>
            <a:r>
              <a:rPr lang="en-IN" sz="2800">
                <a:solidFill>
                  <a:srgbClr val="FFFF00"/>
                </a:solidFill>
              </a:rPr>
              <a:t>बूंद के रूप में माना गया और इस मॉडल को</a:t>
            </a:r>
          </a:p>
          <a:p>
            <a:pPr algn="l"/>
            <a:r>
              <a:rPr lang="en-IN" sz="2800">
                <a:solidFill>
                  <a:srgbClr val="FFFF00"/>
                </a:solidFill>
              </a:rPr>
              <a:t> द्रव- बूंद मॉडल कहते हैं।</a:t>
            </a:r>
          </a:p>
          <a:p>
            <a:pPr algn="l"/>
            <a:r>
              <a:rPr lang="en-IN" sz="2800">
                <a:solidFill>
                  <a:srgbClr val="FFFF00"/>
                </a:solidFill>
              </a:rPr>
              <a:t> </a:t>
            </a:r>
            <a:endParaRPr lang="en-US">
              <a:solidFill>
                <a:srgbClr val="FFFF00"/>
              </a:solidFill>
            </a:endParaRPr>
          </a:p>
        </p:txBody>
      </p:sp>
    </p:spTree>
    <p:extLst>
      <p:ext uri="{BB962C8B-B14F-4D97-AF65-F5344CB8AC3E}">
        <p14:creationId xmlns:p14="http://schemas.microsoft.com/office/powerpoint/2010/main" xmlns="" val="379982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0A7CB8F-3F42-3844-B798-C8AD9CCFE5A5}"/>
              </a:ext>
            </a:extLst>
          </p:cNvPr>
          <p:cNvPicPr>
            <a:picLocks noChangeAspect="1"/>
          </p:cNvPicPr>
          <p:nvPr/>
        </p:nvPicPr>
        <p:blipFill>
          <a:blip r:embed="rId2"/>
          <a:stretch>
            <a:fillRect/>
          </a:stretch>
        </p:blipFill>
        <p:spPr>
          <a:xfrm>
            <a:off x="752313" y="1214438"/>
            <a:ext cx="10766984" cy="5518546"/>
          </a:xfrm>
          <a:prstGeom prst="rect">
            <a:avLst/>
          </a:prstGeom>
        </p:spPr>
      </p:pic>
    </p:spTree>
    <p:extLst>
      <p:ext uri="{BB962C8B-B14F-4D97-AF65-F5344CB8AC3E}">
        <p14:creationId xmlns:p14="http://schemas.microsoft.com/office/powerpoint/2010/main" xmlns="" val="161585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F11913D-ABED-5E4C-A4B6-A96C75F782EE}"/>
              </a:ext>
            </a:extLst>
          </p:cNvPr>
          <p:cNvSpPr txBox="1"/>
          <p:nvPr/>
        </p:nvSpPr>
        <p:spPr>
          <a:xfrm>
            <a:off x="375047" y="300038"/>
            <a:ext cx="10054828" cy="523220"/>
          </a:xfrm>
          <a:prstGeom prst="rect">
            <a:avLst/>
          </a:prstGeom>
          <a:noFill/>
        </p:spPr>
        <p:txBody>
          <a:bodyPr wrap="square" rtlCol="0">
            <a:spAutoFit/>
          </a:bodyPr>
          <a:lstStyle/>
          <a:p>
            <a:pPr algn="l"/>
            <a:r>
              <a:rPr lang="en-IN" sz="2800" b="1" u="sng">
                <a:solidFill>
                  <a:srgbClr val="FF0000"/>
                </a:solidFill>
              </a:rPr>
              <a:t>द्रव की बूंद तथा नाभिक में समानताएं :-</a:t>
            </a:r>
            <a:endParaRPr lang="en-US" sz="2800" b="1" u="sng">
              <a:solidFill>
                <a:srgbClr val="FF0000"/>
              </a:solidFill>
            </a:endParaRPr>
          </a:p>
        </p:txBody>
      </p:sp>
      <p:sp>
        <p:nvSpPr>
          <p:cNvPr id="2" name="TextBox 1">
            <a:extLst>
              <a:ext uri="{FF2B5EF4-FFF2-40B4-BE49-F238E27FC236}">
                <a16:creationId xmlns:a16="http://schemas.microsoft.com/office/drawing/2014/main" xmlns="" id="{34306485-8940-1A47-B920-093E88A0D014}"/>
              </a:ext>
            </a:extLst>
          </p:cNvPr>
          <p:cNvSpPr txBox="1"/>
          <p:nvPr/>
        </p:nvSpPr>
        <p:spPr>
          <a:xfrm>
            <a:off x="571500" y="1103710"/>
            <a:ext cx="9269016" cy="3108543"/>
          </a:xfrm>
          <a:prstGeom prst="rect">
            <a:avLst/>
          </a:prstGeom>
          <a:noFill/>
        </p:spPr>
        <p:txBody>
          <a:bodyPr wrap="square" rtlCol="0">
            <a:spAutoFit/>
          </a:bodyPr>
          <a:lstStyle/>
          <a:p>
            <a:pPr marL="457200" indent="-457200" algn="l">
              <a:buFont typeface="Arial" panose="020B0604020202020204" pitchFamily="34" charset="0"/>
              <a:buChar char="•"/>
            </a:pPr>
            <a:r>
              <a:rPr lang="en-IN" sz="2800"/>
              <a:t>द्रव तथा नाभिक दोनों का घनत्व उनके आकार  व आकृति पर निर्भर नहीं करता हैं।</a:t>
            </a:r>
          </a:p>
          <a:p>
            <a:pPr marL="457200" indent="-457200" algn="l">
              <a:buFont typeface="Arial" panose="020B0604020202020204" pitchFamily="34" charset="0"/>
              <a:buChar char="•"/>
            </a:pPr>
            <a:r>
              <a:rPr lang="en-IN" sz="2800"/>
              <a:t> द्रव के वाष्पन की गुप्त ऊष्मा के समान नाभिक की प्रति न्यूक्लिआन बन्धन ऊर्जा नियत होती हैं।</a:t>
            </a:r>
          </a:p>
          <a:p>
            <a:pPr marL="457200" indent="-457200" algn="l">
              <a:buFont typeface="Arial" panose="020B0604020202020204" pitchFamily="34" charset="0"/>
              <a:buChar char="•"/>
            </a:pPr>
            <a:r>
              <a:rPr lang="en-IN" sz="2800"/>
              <a:t>द्रव के वाष्पन के समान नाभिक का रेडियोएक्टिव क्षय होता हैं।</a:t>
            </a:r>
          </a:p>
          <a:p>
            <a:pPr marL="457200" indent="-457200" algn="l">
              <a:buFont typeface="Arial" panose="020B0604020202020204" pitchFamily="34" charset="0"/>
              <a:buChar char="•"/>
            </a:pPr>
            <a:r>
              <a:rPr lang="en-IN" sz="2800"/>
              <a:t>बूंदों के संघनन की भांति नाभिक द्वारा न्यूट्रॉन अवशोषित करके यौगिक नाभिक बनता हैं ।</a:t>
            </a:r>
            <a:endParaRPr lang="en-US" sz="2800"/>
          </a:p>
        </p:txBody>
      </p:sp>
      <p:sp>
        <p:nvSpPr>
          <p:cNvPr id="3" name="TextBox 2">
            <a:extLst>
              <a:ext uri="{FF2B5EF4-FFF2-40B4-BE49-F238E27FC236}">
                <a16:creationId xmlns:a16="http://schemas.microsoft.com/office/drawing/2014/main" xmlns="" id="{D9373FC3-7475-6943-A057-3AFCF8B05C45}"/>
              </a:ext>
            </a:extLst>
          </p:cNvPr>
          <p:cNvSpPr txBox="1"/>
          <p:nvPr/>
        </p:nvSpPr>
        <p:spPr>
          <a:xfrm>
            <a:off x="5184576"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xmlns="" val="359799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CCC72-1E62-BE4B-84D5-958D87FAC6FC}"/>
              </a:ext>
            </a:extLst>
          </p:cNvPr>
          <p:cNvSpPr>
            <a:spLocks noGrp="1"/>
          </p:cNvSpPr>
          <p:nvPr>
            <p:ph type="title"/>
          </p:nvPr>
        </p:nvSpPr>
        <p:spPr>
          <a:xfrm>
            <a:off x="266304" y="-158352"/>
            <a:ext cx="9905998" cy="1301353"/>
          </a:xfrm>
        </p:spPr>
        <p:txBody>
          <a:bodyPr>
            <a:normAutofit/>
          </a:bodyPr>
          <a:lstStyle/>
          <a:p>
            <a:r>
              <a:rPr lang="en-IN" sz="3600" b="1" u="sng">
                <a:solidFill>
                  <a:srgbClr val="FF0000"/>
                </a:solidFill>
              </a:rPr>
              <a:t>नाभिकीय विखण्डन :-</a:t>
            </a:r>
            <a:endParaRPr lang="en-US" sz="3600" b="1" u="sng">
              <a:solidFill>
                <a:srgbClr val="FF0000"/>
              </a:solidFill>
            </a:endParaRPr>
          </a:p>
        </p:txBody>
      </p:sp>
      <p:pic>
        <p:nvPicPr>
          <p:cNvPr id="3" name="Picture 3">
            <a:extLst>
              <a:ext uri="{FF2B5EF4-FFF2-40B4-BE49-F238E27FC236}">
                <a16:creationId xmlns:a16="http://schemas.microsoft.com/office/drawing/2014/main" xmlns="" id="{645C615E-AD7E-CA45-B499-92F9E57E467B}"/>
              </a:ext>
            </a:extLst>
          </p:cNvPr>
          <p:cNvPicPr>
            <a:picLocks noChangeAspect="1"/>
          </p:cNvPicPr>
          <p:nvPr/>
        </p:nvPicPr>
        <p:blipFill>
          <a:blip r:embed="rId2"/>
          <a:stretch>
            <a:fillRect/>
          </a:stretch>
        </p:blipFill>
        <p:spPr>
          <a:xfrm>
            <a:off x="5572125" y="492324"/>
            <a:ext cx="6353571" cy="3347442"/>
          </a:xfrm>
          <a:prstGeom prst="rect">
            <a:avLst/>
          </a:prstGeom>
        </p:spPr>
      </p:pic>
      <p:pic>
        <p:nvPicPr>
          <p:cNvPr id="4" name="Picture 4">
            <a:extLst>
              <a:ext uri="{FF2B5EF4-FFF2-40B4-BE49-F238E27FC236}">
                <a16:creationId xmlns:a16="http://schemas.microsoft.com/office/drawing/2014/main" xmlns="" id="{F090987C-4171-D94B-B856-69A66F6466E9}"/>
              </a:ext>
            </a:extLst>
          </p:cNvPr>
          <p:cNvPicPr>
            <a:picLocks noChangeAspect="1"/>
          </p:cNvPicPr>
          <p:nvPr/>
        </p:nvPicPr>
        <p:blipFill>
          <a:blip r:embed="rId3"/>
          <a:stretch>
            <a:fillRect/>
          </a:stretch>
        </p:blipFill>
        <p:spPr>
          <a:xfrm>
            <a:off x="5572125" y="3839766"/>
            <a:ext cx="6353571" cy="2714625"/>
          </a:xfrm>
          <a:prstGeom prst="rect">
            <a:avLst/>
          </a:prstGeom>
        </p:spPr>
      </p:pic>
      <p:sp>
        <p:nvSpPr>
          <p:cNvPr id="5" name="TextBox 4">
            <a:extLst>
              <a:ext uri="{FF2B5EF4-FFF2-40B4-BE49-F238E27FC236}">
                <a16:creationId xmlns:a16="http://schemas.microsoft.com/office/drawing/2014/main" xmlns="" id="{699B1FF6-8495-674D-B45C-82881259F2ED}"/>
              </a:ext>
            </a:extLst>
          </p:cNvPr>
          <p:cNvSpPr txBox="1"/>
          <p:nvPr/>
        </p:nvSpPr>
        <p:spPr>
          <a:xfrm>
            <a:off x="266304" y="889397"/>
            <a:ext cx="5091509" cy="2246769"/>
          </a:xfrm>
          <a:prstGeom prst="rect">
            <a:avLst/>
          </a:prstGeom>
          <a:noFill/>
        </p:spPr>
        <p:txBody>
          <a:bodyPr wrap="square" rtlCol="0">
            <a:spAutoFit/>
          </a:bodyPr>
          <a:lstStyle/>
          <a:p>
            <a:pPr algn="l"/>
            <a:r>
              <a:rPr lang="en-IN" sz="2800">
                <a:solidFill>
                  <a:srgbClr val="FFFF00"/>
                </a:solidFill>
              </a:rPr>
              <a:t>किसी भारी परमाणु के नाभिक को न्यूट्रॉन द्वारा बमबारी कराकर लगभग समान आकार के दो हल्के परमाणुओ के नाभिकों में विभक्त होना नाभिकीय विखंडन कहलाता हैं।</a:t>
            </a:r>
            <a:endParaRPr lang="en-US" sz="2800">
              <a:solidFill>
                <a:srgbClr val="FFFF00"/>
              </a:solidFill>
            </a:endParaRPr>
          </a:p>
        </p:txBody>
      </p:sp>
    </p:spTree>
    <p:extLst>
      <p:ext uri="{BB962C8B-B14F-4D97-AF65-F5344CB8AC3E}">
        <p14:creationId xmlns:p14="http://schemas.microsoft.com/office/powerpoint/2010/main" xmlns="" val="294991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C7C9D81-FFD9-A248-8553-F7801C0F06C5}"/>
              </a:ext>
            </a:extLst>
          </p:cNvPr>
          <p:cNvSpPr txBox="1"/>
          <p:nvPr/>
        </p:nvSpPr>
        <p:spPr>
          <a:xfrm flipV="1">
            <a:off x="2893219" y="1910953"/>
            <a:ext cx="4120157" cy="603647"/>
          </a:xfrm>
          <a:prstGeom prst="rect">
            <a:avLst/>
          </a:prstGeom>
          <a:noFill/>
        </p:spPr>
        <p:txBody>
          <a:bodyPr wrap="square" rtlCol="0">
            <a:spAutoFit/>
          </a:bodyPr>
          <a:lstStyle/>
          <a:p>
            <a:pPr algn="l"/>
            <a:endParaRPr lang="en-US"/>
          </a:p>
        </p:txBody>
      </p:sp>
      <p:sp>
        <p:nvSpPr>
          <p:cNvPr id="5" name="TextBox 4">
            <a:extLst>
              <a:ext uri="{FF2B5EF4-FFF2-40B4-BE49-F238E27FC236}">
                <a16:creationId xmlns:a16="http://schemas.microsoft.com/office/drawing/2014/main" xmlns="" id="{4157083F-F40E-0C48-B008-C66BCA124055}"/>
              </a:ext>
            </a:extLst>
          </p:cNvPr>
          <p:cNvSpPr txBox="1"/>
          <p:nvPr/>
        </p:nvSpPr>
        <p:spPr>
          <a:xfrm rot="10800000" flipV="1">
            <a:off x="125016" y="132052"/>
            <a:ext cx="12192000" cy="584775"/>
          </a:xfrm>
          <a:prstGeom prst="rect">
            <a:avLst/>
          </a:prstGeom>
          <a:noFill/>
        </p:spPr>
        <p:txBody>
          <a:bodyPr wrap="square" rtlCol="0">
            <a:spAutoFit/>
          </a:bodyPr>
          <a:lstStyle/>
          <a:p>
            <a:pPr algn="l"/>
            <a:r>
              <a:rPr lang="en-IN" sz="3200" b="1" u="sng">
                <a:solidFill>
                  <a:srgbClr val="FF0000"/>
                </a:solidFill>
              </a:rPr>
              <a:t>Explanation of Nuclear Fission by the Liquid Drop Model :-</a:t>
            </a:r>
            <a:endParaRPr lang="en-US" sz="3200" b="1" u="sng">
              <a:solidFill>
                <a:srgbClr val="FF0000"/>
              </a:solidFill>
            </a:endParaRPr>
          </a:p>
        </p:txBody>
      </p:sp>
      <p:pic>
        <p:nvPicPr>
          <p:cNvPr id="6" name="Picture 6">
            <a:extLst>
              <a:ext uri="{FF2B5EF4-FFF2-40B4-BE49-F238E27FC236}">
                <a16:creationId xmlns:a16="http://schemas.microsoft.com/office/drawing/2014/main" xmlns="" id="{C2B8F56B-5861-494A-A336-FEE87DD7D57E}"/>
              </a:ext>
            </a:extLst>
          </p:cNvPr>
          <p:cNvPicPr>
            <a:picLocks noChangeAspect="1"/>
          </p:cNvPicPr>
          <p:nvPr/>
        </p:nvPicPr>
        <p:blipFill>
          <a:blip r:embed="rId2"/>
          <a:stretch>
            <a:fillRect/>
          </a:stretch>
        </p:blipFill>
        <p:spPr>
          <a:xfrm>
            <a:off x="785813" y="1375173"/>
            <a:ext cx="10358437" cy="4661296"/>
          </a:xfrm>
          <a:prstGeom prst="rect">
            <a:avLst/>
          </a:prstGeom>
        </p:spPr>
      </p:pic>
    </p:spTree>
    <p:extLst>
      <p:ext uri="{BB962C8B-B14F-4D97-AF65-F5344CB8AC3E}">
        <p14:creationId xmlns:p14="http://schemas.microsoft.com/office/powerpoint/2010/main" xmlns="" val="2857895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383</Words>
  <Application>Microsoft Office PowerPoint</Application>
  <PresentationFormat>Custom</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Mesh</vt:lpstr>
      <vt:lpstr>         Liquid Drop Model</vt:lpstr>
      <vt:lpstr>Slide 2</vt:lpstr>
      <vt:lpstr>Slide 3</vt:lpstr>
      <vt:lpstr>Slide 4</vt:lpstr>
      <vt:lpstr>Slide 5</vt:lpstr>
      <vt:lpstr>Slide 6</vt:lpstr>
      <vt:lpstr>Slide 7</vt:lpstr>
      <vt:lpstr>नाभिकीय विखण्डन :-</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916268357549</dc:creator>
  <cp:lastModifiedBy>GOVT.NAVEEN CO.GURUR</cp:lastModifiedBy>
  <cp:revision>6</cp:revision>
  <dcterms:created xsi:type="dcterms:W3CDTF">2021-05-04T08:00:08Z</dcterms:created>
  <dcterms:modified xsi:type="dcterms:W3CDTF">2021-11-30T06:01:42Z</dcterms:modified>
</cp:coreProperties>
</file>